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9" r:id="rId1"/>
  </p:sldMasterIdLst>
  <p:notesMasterIdLst>
    <p:notesMasterId r:id="rId38"/>
  </p:notesMasterIdLst>
  <p:sldIdLst>
    <p:sldId id="284" r:id="rId2"/>
    <p:sldId id="256" r:id="rId3"/>
    <p:sldId id="270" r:id="rId4"/>
    <p:sldId id="258" r:id="rId5"/>
    <p:sldId id="264" r:id="rId6"/>
    <p:sldId id="259" r:id="rId7"/>
    <p:sldId id="260" r:id="rId8"/>
    <p:sldId id="267" r:id="rId9"/>
    <p:sldId id="261" r:id="rId10"/>
    <p:sldId id="265" r:id="rId11"/>
    <p:sldId id="263" r:id="rId12"/>
    <p:sldId id="295" r:id="rId13"/>
    <p:sldId id="268" r:id="rId14"/>
    <p:sldId id="271" r:id="rId15"/>
    <p:sldId id="272" r:id="rId16"/>
    <p:sldId id="273" r:id="rId17"/>
    <p:sldId id="278" r:id="rId18"/>
    <p:sldId id="274" r:id="rId19"/>
    <p:sldId id="279" r:id="rId20"/>
    <p:sldId id="294" r:id="rId21"/>
    <p:sldId id="296" r:id="rId22"/>
    <p:sldId id="275" r:id="rId23"/>
    <p:sldId id="280" r:id="rId24"/>
    <p:sldId id="283" r:id="rId25"/>
    <p:sldId id="282" r:id="rId26"/>
    <p:sldId id="276" r:id="rId27"/>
    <p:sldId id="281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2248" y="-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01252-00EE-9641-BBE0-5C1FEB2CFF98}" type="datetimeFigureOut">
              <a:rPr lang="en-US" smtClean="0"/>
              <a:t>08/03/2014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E3347-E168-C141-9CE7-40B436D67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E3347-E168-C141-9CE7-40B436D67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4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25AE17C7-B787-4E50-994D-5E804113A1E9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7A28-FA93-4136-BDC1-BCCB2687E678}" type="datetimeFigureOut">
              <a:rPr lang="en-US" smtClean="0"/>
              <a:pPr/>
              <a:t>08/03/2014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FBC0-13B8-4B1E-B170-BBEED4A77C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7A28-FA93-4136-BDC1-BCCB2687E678}" type="datetimeFigureOut">
              <a:rPr lang="en-US" smtClean="0"/>
              <a:pPr/>
              <a:t>08/03/2014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FBC0-13B8-4B1E-B170-BBEED4A77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95D68B-21AC-438B-BECE-4F17DA129F19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0FCF-2EA5-4FF5-AF14-1CA9C8854AAB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9E781C6-1634-4A56-B2BE-62150BE83935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9372AC2-3C75-4F5F-A929-48958086FE36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9CF4-4C1A-45DC-BADA-6EFF91CB9ABB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951C0-B478-4858-ABC7-96406A1C0480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67641A-9D94-4BD6-862F-F651067079BC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D74F0C02-0EF4-4745-9D82-E8D3F59464E3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87367800-479D-41B0-B3F2-2DCE95BA1381}" type="datetime4">
              <a:rPr lang="en-US" smtClean="0"/>
              <a:pPr/>
              <a:t>March 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sldNum="0" hdr="0" ftr="0" dt="0"/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5400" y="2390263"/>
            <a:ext cx="4013200" cy="1045739"/>
          </a:xfrm>
        </p:spPr>
        <p:txBody>
          <a:bodyPr anchor="ctr">
            <a:noAutofit/>
          </a:bodyPr>
          <a:lstStyle/>
          <a:p>
            <a:r>
              <a:rPr lang="en-US" sz="3200" dirty="0" smtClean="0"/>
              <a:t>An Evening With </a:t>
            </a:r>
            <a:r>
              <a:rPr lang="en-US" sz="3200" dirty="0" err="1" smtClean="0"/>
              <a:t>Fetsoc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168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29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r="4488"/>
          <a:stretch/>
        </p:blipFill>
        <p:spPr>
          <a:xfrm>
            <a:off x="-709670" y="1321596"/>
            <a:ext cx="6125570" cy="55364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Kink Scene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38813" y="2982644"/>
            <a:ext cx="2820003" cy="33701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lang="en-US" sz="3600" dirty="0" smtClean="0"/>
              <a:t> ‘The Scene’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lang="en-US" sz="3600" dirty="0" smtClean="0"/>
              <a:t> Munches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r>
              <a:rPr lang="en-US" sz="3600" dirty="0"/>
              <a:t> </a:t>
            </a:r>
            <a:r>
              <a:rPr lang="en-US" sz="3600" dirty="0" smtClean="0"/>
              <a:t>Play Events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²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3635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tsoc-Banner-blackback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2677"/>
            <a:ext cx="7993121" cy="39453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14600" y="1680440"/>
            <a:ext cx="4114800" cy="4075176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70000"/>
              </a:lnSpc>
              <a:buFont typeface="Wingdings" charset="2"/>
              <a:buChar char="²"/>
            </a:pPr>
            <a:r>
              <a:rPr lang="en-US" sz="3200" dirty="0" smtClean="0"/>
              <a:t>Events</a:t>
            </a:r>
          </a:p>
          <a:p>
            <a:pPr marL="571500" indent="-571500">
              <a:lnSpc>
                <a:spcPct val="170000"/>
              </a:lnSpc>
              <a:buFont typeface="Wingdings" charset="2"/>
              <a:buChar char="²"/>
            </a:pPr>
            <a:r>
              <a:rPr lang="en-US" sz="3200" dirty="0" smtClean="0"/>
              <a:t>Welfare</a:t>
            </a:r>
          </a:p>
          <a:p>
            <a:pPr marL="571500" indent="-571500">
              <a:lnSpc>
                <a:spcPct val="170000"/>
              </a:lnSpc>
              <a:buFont typeface="Wingdings" charset="2"/>
              <a:buChar char="²"/>
            </a:pPr>
            <a:r>
              <a:rPr lang="en-US" sz="3200" dirty="0" smtClean="0"/>
              <a:t>Education</a:t>
            </a:r>
          </a:p>
          <a:p>
            <a:pPr marL="571500" indent="-571500">
              <a:lnSpc>
                <a:spcPct val="170000"/>
              </a:lnSpc>
              <a:buFont typeface="Wingdings" charset="2"/>
              <a:buChar char="²"/>
            </a:pPr>
            <a:r>
              <a:rPr lang="en-US" sz="3200" dirty="0" smtClean="0"/>
              <a:t>Privacy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FETSOC: 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6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2717800" y="4237572"/>
            <a:ext cx="4013200" cy="428625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1600" b="0" i="0" kern="1200" cap="none" spc="0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smtClean="0"/>
              <a:t>- Simon</a:t>
            </a:r>
            <a:endParaRPr lang="en-US" sz="2400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2565400" y="2376067"/>
            <a:ext cx="4016196" cy="873196"/>
          </a:xfrm>
          <a:prstGeom prst="rect">
            <a:avLst/>
          </a:prstGeom>
          <a:noFill/>
          <a:ln w="76200" cmpd="thinThick">
            <a:noFill/>
            <a:miter lim="800000"/>
          </a:ln>
        </p:spPr>
        <p:txBody>
          <a:bodyPr vert="horz" lIns="91440" tIns="45720" rIns="91440" bIns="0" rtlCol="0" anchor="b" anchorCtr="0">
            <a:normAutofit fontScale="92500" lnSpcReduction="10000"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glow rad="88900">
                    <a:schemeClr val="tx1">
                      <a:alpha val="60000"/>
                    </a:schemeClr>
                  </a:glow>
                </a:effectLst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z="3200" dirty="0" smtClean="0"/>
              <a:t>Health, Safety &amp; Consent</a:t>
            </a:r>
            <a:endParaRPr lang="en-US" sz="3200" dirty="0"/>
          </a:p>
        </p:txBody>
      </p:sp>
      <p:sp>
        <p:nvSpPr>
          <p:cNvPr id="6" name="Subtitle 3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/>
          <a:lstStyle/>
          <a:p>
            <a:pPr algn="r"/>
            <a:r>
              <a:rPr lang="en-US" sz="2400" dirty="0" smtClean="0"/>
              <a:t>- </a:t>
            </a:r>
            <a:r>
              <a:rPr lang="en-US" sz="2400" dirty="0" err="1" smtClean="0"/>
              <a:t>Leena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5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Dictionary Corner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1676400"/>
            <a:ext cx="9143999" cy="5181600"/>
          </a:xfrm>
        </p:spPr>
        <p:txBody>
          <a:bodyPr numCol="2">
            <a:norm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smtClean="0"/>
              <a:t>Play</a:t>
            </a:r>
            <a:endParaRPr lang="fi-FI" sz="36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err="1" smtClean="0"/>
              <a:t>Scene</a:t>
            </a:r>
            <a:endParaRPr lang="fi-FI" sz="36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err="1" smtClean="0"/>
              <a:t>Vanilla</a:t>
            </a:r>
            <a:endParaRPr lang="fi-FI" sz="36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err="1" smtClean="0"/>
              <a:t>Kinkster</a:t>
            </a:r>
            <a:endParaRPr lang="fi-FI" sz="36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err="1" smtClean="0"/>
              <a:t>Dom</a:t>
            </a:r>
            <a:endParaRPr lang="fi-FI" sz="36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fi-FI" sz="3600" i="1" dirty="0" err="1" smtClean="0"/>
              <a:t>Sub</a:t>
            </a:r>
            <a:endParaRPr lang="fi-FI" sz="3600" i="1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endParaRPr lang="fi-FI" sz="3600" i="1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/>
              <a:t>Bunny</a:t>
            </a:r>
            <a:endParaRPr lang="en-US" sz="3600" dirty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/>
              <a:t>B.D.S.M</a:t>
            </a:r>
            <a:endParaRPr lang="en-US" sz="3600" dirty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 smtClean="0"/>
              <a:t>Bondage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 smtClean="0"/>
              <a:t>Sadism</a:t>
            </a:r>
            <a:endParaRPr lang="en-US" sz="3600" dirty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/>
              <a:t>Masochism</a:t>
            </a:r>
            <a:endParaRPr lang="en-US" sz="3600" dirty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r>
              <a:rPr lang="en-US" sz="3600" i="1" dirty="0" err="1"/>
              <a:t>Shibari</a:t>
            </a:r>
            <a:endParaRPr lang="en-US" sz="3600" dirty="0"/>
          </a:p>
          <a:p>
            <a:pPr marL="342900" indent="-342900">
              <a:lnSpc>
                <a:spcPct val="120000"/>
              </a:lnSpc>
              <a:buFont typeface="Wingdings" charset="2"/>
              <a:buChar char="²"/>
            </a:pPr>
            <a:endParaRPr lang="fi-FI" sz="3600" dirty="0" smtClean="0"/>
          </a:p>
        </p:txBody>
      </p:sp>
    </p:spTree>
    <p:extLst>
      <p:ext uri="{BB962C8B-B14F-4D97-AF65-F5344CB8AC3E}">
        <p14:creationId xmlns:p14="http://schemas.microsoft.com/office/powerpoint/2010/main" val="170311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676400"/>
            <a:ext cx="8229600" cy="4419600"/>
          </a:xfrm>
        </p:spPr>
        <p:txBody>
          <a:bodyPr anchor="ctr">
            <a:norm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fi-FI" sz="6000" dirty="0" smtClean="0"/>
              <a:t>S.S.C</a:t>
            </a:r>
          </a:p>
          <a:p>
            <a:pPr marL="342900" indent="-342900">
              <a:buFont typeface="Wingdings" charset="2"/>
              <a:buChar char="²"/>
            </a:pPr>
            <a:endParaRPr lang="fi-FI" sz="6000" dirty="0" smtClean="0"/>
          </a:p>
          <a:p>
            <a:pPr marL="342900" indent="-342900">
              <a:buFont typeface="Wingdings" charset="2"/>
              <a:buChar char="²"/>
            </a:pPr>
            <a:r>
              <a:rPr lang="fi-FI" sz="6000" dirty="0" smtClean="0"/>
              <a:t>R.A.C.K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Health, Safety &amp; Consent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4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4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0" y="2352915"/>
            <a:ext cx="4013200" cy="1157783"/>
          </a:xfrm>
        </p:spPr>
        <p:txBody>
          <a:bodyPr anchor="ctr">
            <a:noAutofit/>
          </a:bodyPr>
          <a:lstStyle/>
          <a:p>
            <a:r>
              <a:rPr lang="en-US" sz="4400" dirty="0" smtClean="0"/>
              <a:t>Q &amp; 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6301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4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-</a:t>
            </a:r>
            <a:r>
              <a:rPr lang="en-US" sz="2000" dirty="0" err="1" smtClean="0"/>
              <a:t>Maddie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Sploshing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8212" y="4382503"/>
            <a:ext cx="8237132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0000"/>
                </a:solidFill>
              </a:rPr>
              <a:t>Because the only thing that would make sex better is </a:t>
            </a:r>
            <a:r>
              <a:rPr lang="en-GB" sz="3200" dirty="0" smtClean="0">
                <a:solidFill>
                  <a:srgbClr val="000000"/>
                </a:solidFill>
              </a:rPr>
              <a:t>eating </a:t>
            </a:r>
            <a:r>
              <a:rPr lang="en-GB" sz="3200" dirty="0">
                <a:solidFill>
                  <a:srgbClr val="000000"/>
                </a:solidFill>
              </a:rPr>
              <a:t>chocolate during </a:t>
            </a:r>
            <a:r>
              <a:rPr lang="en-GB" sz="3200" dirty="0" smtClean="0">
                <a:solidFill>
                  <a:srgbClr val="000000"/>
                </a:solidFill>
              </a:rPr>
              <a:t>it.</a:t>
            </a:r>
            <a:endParaRPr lang="en-GB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3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2400" dirty="0" smtClean="0"/>
              <a:t>- Simon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Kink: A History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066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b="7985"/>
          <a:stretch>
            <a:fillRect/>
          </a:stretch>
        </p:blipFill>
        <p:spPr bwMode="auto">
          <a:xfrm>
            <a:off x="-1176559" y="1348562"/>
            <a:ext cx="11126015" cy="550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Fooood</a:t>
            </a:r>
            <a:r>
              <a:rPr lang="en-US" dirty="0" smtClean="0"/>
              <a:t> </a:t>
            </a:r>
            <a:r>
              <a:rPr lang="en-US" dirty="0" err="1" smtClean="0"/>
              <a:t>Fiiiight</a:t>
            </a:r>
            <a:r>
              <a:rPr lang="en-US" dirty="0" smtClean="0"/>
              <a:t>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1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Sploshing: The Perfect Kinky Relationship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anchor="ctr">
            <a:no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²"/>
            </a:pPr>
            <a:r>
              <a:rPr lang="en-GB" sz="3600" dirty="0"/>
              <a:t>A couple that bakes and cooks together stays </a:t>
            </a:r>
            <a:r>
              <a:rPr lang="en-GB" sz="3600" dirty="0" smtClean="0"/>
              <a:t>together</a:t>
            </a:r>
            <a:endParaRPr lang="en-GB" sz="3600" dirty="0"/>
          </a:p>
          <a:p>
            <a:pPr marL="342900" indent="-342900">
              <a:spcAft>
                <a:spcPts val="1200"/>
              </a:spcAft>
              <a:buFont typeface="Wingdings" charset="2"/>
              <a:buChar char="²"/>
            </a:pPr>
            <a:r>
              <a:rPr lang="en-GB" sz="3600" dirty="0" smtClean="0"/>
              <a:t>Communication</a:t>
            </a:r>
            <a:endParaRPr lang="en-GB" sz="3600" dirty="0"/>
          </a:p>
          <a:p>
            <a:pPr marL="342900" indent="-342900">
              <a:spcAft>
                <a:spcPts val="1200"/>
              </a:spcAft>
              <a:buFont typeface="Wingdings" charset="2"/>
              <a:buChar char="²"/>
            </a:pPr>
            <a:r>
              <a:rPr lang="en-GB" sz="3600" dirty="0"/>
              <a:t>The Set </a:t>
            </a:r>
            <a:r>
              <a:rPr lang="en-GB" sz="3600" dirty="0" smtClean="0"/>
              <a:t>Up</a:t>
            </a:r>
            <a:endParaRPr lang="en-GB" sz="3600" dirty="0"/>
          </a:p>
          <a:p>
            <a:pPr marL="342900" indent="-342900">
              <a:spcAft>
                <a:spcPts val="1200"/>
              </a:spcAft>
              <a:buFont typeface="Wingdings" charset="2"/>
              <a:buChar char="²"/>
            </a:pPr>
            <a:r>
              <a:rPr lang="en-GB" sz="3600" dirty="0"/>
              <a:t>Don’t leave a </a:t>
            </a:r>
            <a:r>
              <a:rPr lang="en-GB" sz="3600" dirty="0" smtClean="0"/>
              <a:t>mess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8685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4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400" y="2371589"/>
            <a:ext cx="4013200" cy="1083087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Show &amp; </a:t>
            </a:r>
            <a:r>
              <a:rPr lang="en-US" sz="3200" dirty="0" err="1" smtClean="0"/>
              <a:t>TEll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833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73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65400" y="2371589"/>
            <a:ext cx="4013200" cy="1157783"/>
          </a:xfrm>
          <a:prstGeom prst="rect">
            <a:avLst/>
          </a:prstGeom>
          <a:noFill/>
          <a:ln w="76200" cmpd="thinThick">
            <a:noFill/>
            <a:miter lim="800000"/>
          </a:ln>
        </p:spPr>
        <p:txBody>
          <a:bodyPr vert="horz" lIns="91440" tIns="45720" rIns="91440" bIns="0" rtlCol="0" anchor="ctr" anchorCtr="0">
            <a:no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glow rad="88900">
                    <a:schemeClr val="tx1">
                      <a:alpha val="60000"/>
                    </a:schemeClr>
                  </a:glow>
                </a:effectLst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z="4400" dirty="0" smtClean="0"/>
              <a:t>Q &amp; 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5600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4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Phillipa</a:t>
            </a:r>
            <a:r>
              <a:rPr lang="en-US" dirty="0" smtClean="0"/>
              <a:t> Garth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Shibari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0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Shibari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 smtClean="0"/>
              <a:t>Shibari</a:t>
            </a:r>
            <a:r>
              <a:rPr lang="en-US" sz="4400" dirty="0" smtClean="0"/>
              <a:t> is the Japanese art of rope bondage</a:t>
            </a:r>
            <a:br>
              <a:rPr lang="en-US" sz="4400" dirty="0" smtClean="0"/>
            </a:b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It combines skill, eroticism and creativity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</p:txBody>
      </p:sp>
      <p:pic>
        <p:nvPicPr>
          <p:cNvPr id="6" name="Picture 5" descr="DSC_0034.nef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6756" y="-1"/>
            <a:ext cx="10457024" cy="6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S (42 of 67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31694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12" y="1307174"/>
            <a:ext cx="5110088" cy="74434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Lupanar</a:t>
            </a:r>
            <a:r>
              <a:rPr lang="en-US" dirty="0" smtClean="0"/>
              <a:t> of Pompeii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2363082"/>
            <a:ext cx="40339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 smtClean="0">
                <a:solidFill>
                  <a:schemeClr val="accent6"/>
                </a:solidFill>
              </a:rPr>
              <a:t>“Hic </a:t>
            </a:r>
            <a:r>
              <a:rPr lang="en-US" sz="3200" dirty="0">
                <a:solidFill>
                  <a:schemeClr val="accent6"/>
                </a:solidFill>
              </a:rPr>
              <a:t>ego </a:t>
            </a:r>
            <a:r>
              <a:rPr lang="en-US" sz="3200" dirty="0" err="1">
                <a:solidFill>
                  <a:schemeClr val="accent6"/>
                </a:solidFill>
              </a:rPr>
              <a:t>puellas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multas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 smtClean="0">
                <a:solidFill>
                  <a:schemeClr val="accent6"/>
                </a:solidFill>
              </a:rPr>
              <a:t>futui</a:t>
            </a:r>
            <a:r>
              <a:rPr lang="en-US" sz="3200" dirty="0" smtClean="0">
                <a:solidFill>
                  <a:schemeClr val="accent6"/>
                </a:solidFill>
              </a:rPr>
              <a:t>”</a:t>
            </a:r>
            <a:endParaRPr lang="en-US" sz="3200" dirty="0" smtClean="0">
              <a:solidFill>
                <a:srgbClr val="FFFFFF"/>
              </a:solidFill>
            </a:endParaRPr>
          </a:p>
          <a:p>
            <a:pPr lvl="0" algn="ctr"/>
            <a:r>
              <a:rPr lang="en-US" sz="2800" i="1" dirty="0" smtClean="0">
                <a:solidFill>
                  <a:srgbClr val="FFFFFF"/>
                </a:solidFill>
              </a:rPr>
              <a:t>Here </a:t>
            </a:r>
            <a:r>
              <a:rPr lang="en-US" sz="2800" i="1" dirty="0">
                <a:solidFill>
                  <a:srgbClr val="FFFFFF"/>
                </a:solidFill>
              </a:rPr>
              <a:t>I fucked many </a:t>
            </a:r>
            <a:r>
              <a:rPr lang="en-US" sz="3200" i="1" dirty="0" smtClean="0">
                <a:solidFill>
                  <a:srgbClr val="FFFFFF"/>
                </a:solidFill>
              </a:rPr>
              <a:t>girls.</a:t>
            </a:r>
            <a:endParaRPr lang="en-GB" sz="3200" dirty="0">
              <a:solidFill>
                <a:schemeClr val="accent6"/>
              </a:solidFill>
            </a:endParaRPr>
          </a:p>
          <a:p>
            <a:pPr lvl="0" algn="ctr"/>
            <a:r>
              <a:rPr lang="en-US" sz="3200" dirty="0" smtClean="0">
                <a:solidFill>
                  <a:schemeClr val="accent6"/>
                </a:solidFill>
              </a:rPr>
              <a:t> “Felix </a:t>
            </a:r>
            <a:r>
              <a:rPr lang="en-US" sz="3200" dirty="0" err="1">
                <a:solidFill>
                  <a:schemeClr val="accent6"/>
                </a:solidFill>
              </a:rPr>
              <a:t>bene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 smtClean="0">
                <a:solidFill>
                  <a:schemeClr val="accent6"/>
                </a:solidFill>
              </a:rPr>
              <a:t>futuis</a:t>
            </a:r>
            <a:r>
              <a:rPr lang="en-US" sz="3200" dirty="0" smtClean="0">
                <a:solidFill>
                  <a:schemeClr val="accent6"/>
                </a:solidFill>
              </a:rPr>
              <a:t>”</a:t>
            </a:r>
          </a:p>
          <a:p>
            <a:pPr lvl="0" algn="ctr"/>
            <a:r>
              <a:rPr lang="en-US" sz="3200" i="1" dirty="0" smtClean="0"/>
              <a:t>Lucky </a:t>
            </a:r>
            <a:r>
              <a:rPr lang="en-US" sz="3200" i="1" dirty="0"/>
              <a:t>guy, you fuck well</a:t>
            </a:r>
            <a:r>
              <a:rPr lang="en-US" sz="3200" i="1" dirty="0" smtClean="0"/>
              <a:t>, </a:t>
            </a:r>
          </a:p>
          <a:p>
            <a:pPr lvl="0" algn="ctr"/>
            <a:r>
              <a:rPr lang="en-US" sz="3200" i="1" dirty="0" smtClean="0"/>
              <a:t>or </a:t>
            </a:r>
          </a:p>
          <a:p>
            <a:pPr lvl="0" algn="ctr"/>
            <a:r>
              <a:rPr lang="en-US" sz="3200" i="1" dirty="0" smtClean="0"/>
              <a:t>Lucky </a:t>
            </a:r>
            <a:r>
              <a:rPr lang="en-US" sz="3200" i="1" dirty="0"/>
              <a:t>guy, you get a good </a:t>
            </a:r>
            <a:r>
              <a:rPr lang="en-US" sz="3200" i="1" dirty="0" smtClean="0"/>
              <a:t>fuck.</a:t>
            </a:r>
            <a:endParaRPr lang="en-GB" sz="3200" i="1" dirty="0"/>
          </a:p>
        </p:txBody>
      </p:sp>
      <p:pic>
        <p:nvPicPr>
          <p:cNvPr id="5" name="Picture 4" descr="EWFgree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600" cy="23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5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0008.nef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556" y="0"/>
            <a:ext cx="1035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SC_0020.nef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2174317" y="941585"/>
            <a:ext cx="8998841" cy="4949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83986" y="1400545"/>
            <a:ext cx="4276801" cy="567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400" dirty="0" err="1" smtClean="0">
                <a:cs typeface="Helvetica"/>
              </a:rPr>
              <a:t>Fetsoc</a:t>
            </a:r>
            <a:r>
              <a:rPr lang="en-US" sz="4400" dirty="0" smtClean="0">
                <a:cs typeface="Helvetica"/>
              </a:rPr>
              <a:t> York hold fortnightly taught </a:t>
            </a:r>
            <a:r>
              <a:rPr lang="en-US" sz="4400" dirty="0" err="1" smtClean="0">
                <a:cs typeface="Helvetica"/>
              </a:rPr>
              <a:t>Shibari</a:t>
            </a:r>
            <a:r>
              <a:rPr lang="en-US" sz="4400" dirty="0" smtClean="0">
                <a:cs typeface="Helvetica"/>
              </a:rPr>
              <a:t> workshops </a:t>
            </a:r>
          </a:p>
          <a:p>
            <a:pPr marL="0" indent="0">
              <a:buFont typeface="Arial"/>
              <a:buNone/>
            </a:pPr>
            <a:r>
              <a:rPr lang="en-US" sz="4400" dirty="0" smtClean="0">
                <a:cs typeface="Helvetica"/>
              </a:rPr>
              <a:t/>
            </a:r>
            <a:br>
              <a:rPr lang="en-US" sz="4400" dirty="0" smtClean="0">
                <a:cs typeface="Helvetica"/>
              </a:rPr>
            </a:br>
            <a:r>
              <a:rPr lang="en-US" sz="4400" dirty="0" smtClean="0">
                <a:cs typeface="Helvetica"/>
              </a:rPr>
              <a:t>Paid members attend free of charge</a:t>
            </a:r>
          </a:p>
          <a:p>
            <a:pPr marL="0" indent="0">
              <a:buFont typeface="Arial"/>
              <a:buNone/>
            </a:pPr>
            <a:endParaRPr lang="en-US" sz="4000" dirty="0" smtClean="0"/>
          </a:p>
          <a:p>
            <a:pPr marL="0" indent="0">
              <a:buFont typeface="Arial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3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S (32 of 67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2547" y="-1"/>
            <a:ext cx="10448380" cy="69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7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Fetsoc</a:t>
            </a:r>
            <a:r>
              <a:rPr lang="en-US" dirty="0" smtClean="0"/>
              <a:t> York hold fortnightly </a:t>
            </a:r>
            <a:r>
              <a:rPr lang="en-US" dirty="0" err="1" smtClean="0"/>
              <a:t>Shibari</a:t>
            </a:r>
            <a:r>
              <a:rPr lang="en-US" dirty="0" smtClean="0"/>
              <a:t> workshops where users can learn to tie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combines precision, showmanship and creativity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DSC_0041.nef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6119" y="0"/>
            <a:ext cx="10423174" cy="69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 smtClean="0"/>
              <a:t>Shibari</a:t>
            </a:r>
            <a:r>
              <a:rPr lang="en-US" sz="4400" dirty="0" smtClean="0"/>
              <a:t> is the Japanese art of rope bondage</a:t>
            </a:r>
            <a:br>
              <a:rPr lang="en-US" sz="4400" dirty="0" smtClean="0"/>
            </a:b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It combines skill, eroticism and creativity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65258" y="0"/>
            <a:ext cx="11435886" cy="69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0051.nef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527572" y="-4272431"/>
            <a:ext cx="14971008" cy="99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0">
        <p:fade thruBlk="1"/>
      </p:transition>
    </mc:Choice>
    <mc:Fallback xmlns="">
      <p:transition xmlns:p14="http://schemas.microsoft.com/office/powerpoint/2010/main" spd="slow" advTm="4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5400" y="2397759"/>
            <a:ext cx="4013200" cy="1094265"/>
          </a:xfrm>
        </p:spPr>
        <p:txBody>
          <a:bodyPr anchor="ctr">
            <a:noAutofit/>
          </a:bodyPr>
          <a:lstStyle/>
          <a:p>
            <a:r>
              <a:rPr lang="en-US" sz="3200" dirty="0" smtClean="0"/>
              <a:t>Thanks For Coming!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563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amasutra.jpg"/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015" y="1321705"/>
            <a:ext cx="6727834" cy="55362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BDSM: A </a:t>
            </a:r>
            <a:r>
              <a:rPr lang="en-US" dirty="0" smtClean="0"/>
              <a:t>History</a:t>
            </a:r>
            <a:br>
              <a:rPr lang="en-US" dirty="0" smtClean="0"/>
            </a:br>
            <a:r>
              <a:rPr lang="en-US" dirty="0" err="1" smtClean="0"/>
              <a:t>KAMAsutra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289819" y="1676400"/>
            <a:ext cx="3854181" cy="5181600"/>
          </a:xfrm>
        </p:spPr>
        <p:txBody>
          <a:bodyPr anchor="ctr">
            <a:normAutofit/>
          </a:bodyPr>
          <a:lstStyle/>
          <a:p>
            <a:pPr marL="457200" indent="-457200">
              <a:spcAft>
                <a:spcPts val="1200"/>
              </a:spcAft>
              <a:buFont typeface="Wingdings" charset="2"/>
              <a:buChar char="²"/>
            </a:pPr>
            <a:r>
              <a:rPr lang="en-US" sz="3200" dirty="0" smtClean="0"/>
              <a:t>1250 Verses in     36 Chapters</a:t>
            </a:r>
          </a:p>
          <a:p>
            <a:pPr marL="457200" indent="-457200">
              <a:spcAft>
                <a:spcPts val="1200"/>
              </a:spcAft>
              <a:buFont typeface="Wingdings" charset="2"/>
              <a:buChar char="²"/>
            </a:pPr>
            <a:r>
              <a:rPr lang="en-US" sz="3200" dirty="0" smtClean="0"/>
              <a:t>Only 10 </a:t>
            </a:r>
            <a:r>
              <a:rPr lang="en-US" sz="3200" dirty="0" smtClean="0"/>
              <a:t>about </a:t>
            </a:r>
            <a:r>
              <a:rPr lang="en-US" sz="3200" dirty="0" smtClean="0"/>
              <a:t>Sex</a:t>
            </a:r>
          </a:p>
          <a:p>
            <a:pPr marL="457200" indent="-457200">
              <a:spcAft>
                <a:spcPts val="1200"/>
              </a:spcAft>
              <a:buFont typeface="Wingdings" charset="2"/>
              <a:buChar char="²"/>
            </a:pPr>
            <a:r>
              <a:rPr lang="en-US" sz="3200" dirty="0" smtClean="0"/>
              <a:t>Others</a:t>
            </a:r>
            <a:r>
              <a:rPr lang="en-US" sz="3200" dirty="0" smtClean="0"/>
              <a:t> about love, marriage, living virtuously.</a:t>
            </a:r>
          </a:p>
        </p:txBody>
      </p:sp>
    </p:spTree>
    <p:extLst>
      <p:ext uri="{BB962C8B-B14F-4D97-AF65-F5344CB8AC3E}">
        <p14:creationId xmlns:p14="http://schemas.microsoft.com/office/powerpoint/2010/main" val="405813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sade1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10" y="1321392"/>
            <a:ext cx="9767295" cy="55925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BDSM: A History</a:t>
            </a:r>
            <a:br>
              <a:rPr lang="en-US" dirty="0"/>
            </a:br>
            <a:r>
              <a:rPr lang="en-US" dirty="0"/>
              <a:t>Marquis de </a:t>
            </a:r>
            <a:r>
              <a:rPr lang="en-US" dirty="0" err="1"/>
              <a:t>sade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729" y="4276154"/>
            <a:ext cx="317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charset="2"/>
              <a:buChar char="²"/>
            </a:pPr>
            <a:r>
              <a:rPr lang="en-US" sz="2800" dirty="0" smtClean="0"/>
              <a:t>Pre-revolutionary France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18148" y="1680970"/>
            <a:ext cx="317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charset="2"/>
              <a:buChar char="²"/>
            </a:pPr>
            <a:r>
              <a:rPr lang="en-US" sz="2800" dirty="0" smtClean="0"/>
              <a:t>Insane asylum for 32 years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4728" y="3583656"/>
            <a:ext cx="2689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charset="2"/>
              <a:buChar char="²"/>
            </a:pPr>
            <a:r>
              <a:rPr lang="en-US" sz="2800" dirty="0" smtClean="0"/>
              <a:t>Sadism derived from his name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91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823"/>
            <a:ext cx="8229600" cy="1583249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“Sex </a:t>
            </a:r>
            <a:r>
              <a:rPr lang="en-US" sz="2800" dirty="0"/>
              <a:t>is as important as eating or drinking and we ought to allow the one appetite to be satisfied with as little restraint or false modesty as the other</a:t>
            </a:r>
            <a:r>
              <a:rPr lang="en-US" sz="2800" dirty="0" smtClean="0"/>
              <a:t>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BDSM: A </a:t>
            </a:r>
            <a:r>
              <a:rPr lang="en-US" dirty="0" smtClean="0"/>
              <a:t>History</a:t>
            </a:r>
            <a:br>
              <a:rPr lang="en-US" dirty="0" smtClean="0"/>
            </a:br>
            <a:r>
              <a:rPr lang="en-US" dirty="0" smtClean="0"/>
              <a:t>Marquis de </a:t>
            </a:r>
            <a:r>
              <a:rPr lang="en-US" dirty="0" err="1" smtClean="0"/>
              <a:t>sade</a:t>
            </a:r>
            <a:endParaRPr lang="en-US" dirty="0"/>
          </a:p>
        </p:txBody>
      </p:sp>
      <p:pic>
        <p:nvPicPr>
          <p:cNvPr id="6" name="Picture 5" descr="Marquis_de_Sade_portrai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2288" r="2513" b="3570"/>
          <a:stretch/>
        </p:blipFill>
        <p:spPr>
          <a:xfrm>
            <a:off x="0" y="3818299"/>
            <a:ext cx="3005005" cy="3039701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9305" y="3604072"/>
            <a:ext cx="62126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“There is no more lively sensation than that of pain; its impressions are certain and dependable, they never deceive as may those of the pleasure women perpetually feign and almost never experience.”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6820" y="6050353"/>
            <a:ext cx="4425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Marquis de Sade (1740-1814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61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620187099_5076986d2b_o.jpg"/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5124" y="1359204"/>
            <a:ext cx="7761024" cy="5801365"/>
          </a:xfrm>
          <a:prstGeom prst="rect">
            <a:avLst/>
          </a:prstGeom>
        </p:spPr>
      </p:pic>
      <p:pic>
        <p:nvPicPr>
          <p:cNvPr id="5" name="Picture 4" descr="mJZOg3w.jpg"/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49" y="1359204"/>
            <a:ext cx="4680552" cy="5803884"/>
          </a:xfrm>
          <a:prstGeom prst="rect">
            <a:avLst/>
          </a:prstGeom>
        </p:spPr>
      </p:pic>
      <p:pic>
        <p:nvPicPr>
          <p:cNvPr id="2" name="Picture 1" descr="Édouard-Henri_Avril_(8)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68" y="1900487"/>
            <a:ext cx="3092762" cy="4467322"/>
          </a:xfrm>
          <a:prstGeom prst="rect">
            <a:avLst/>
          </a:prstGeom>
          <a:effectLst>
            <a:outerShdw blurRad="50800" dist="38100" dir="2700000" sx="103000" sy="103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Victorian Era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473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3-08 at 17.27.39.png"/>
          <p:cNvPicPr>
            <a:picLocks noChangeAspect="1"/>
          </p:cNvPicPr>
          <p:nvPr/>
        </p:nvPicPr>
        <p:blipFill>
          <a:blip r:embed="rId2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67" y="1363197"/>
            <a:ext cx="9367467" cy="54948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lnSpc>
                <a:spcPct val="140000"/>
              </a:lnSpc>
            </a:pPr>
            <a:r>
              <a:rPr lang="en-US" sz="2000" dirty="0" smtClean="0"/>
              <a:t>Leather Families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35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 smtClean="0"/>
              <a:t>  “[People think]…Sexual </a:t>
            </a:r>
            <a:r>
              <a:rPr lang="en-US" sz="2800" dirty="0"/>
              <a:t>behavior is either normal or abnormal, socially acceptable or unacceptable, heterosexual or homosexual; and many </a:t>
            </a:r>
            <a:r>
              <a:rPr lang="en-US" sz="2800" dirty="0" smtClean="0"/>
              <a:t>people </a:t>
            </a:r>
            <a:r>
              <a:rPr lang="en-US" sz="2800" dirty="0"/>
              <a:t>do not want to believe that there are gradations in these matters from one to the other extreme.</a:t>
            </a:r>
            <a:r>
              <a:rPr lang="en-US" sz="2800" dirty="0" smtClean="0"/>
              <a:t>”</a:t>
            </a:r>
          </a:p>
          <a:p>
            <a:pPr algn="r"/>
            <a:r>
              <a:rPr lang="en-US" sz="2800" dirty="0" smtClean="0"/>
              <a:t>- Dr</a:t>
            </a:r>
            <a:r>
              <a:rPr lang="en-US" sz="2800" dirty="0"/>
              <a:t>. Alfred Kinsey, Sexual Behavior of the Human Female (1953</a:t>
            </a:r>
            <a:r>
              <a:rPr lang="en-US" sz="2800" dirty="0" smtClean="0"/>
              <a:t>)</a:t>
            </a:r>
            <a:endParaRPr lang="en-GB" sz="2800" dirty="0"/>
          </a:p>
          <a:p>
            <a:pPr lvl="0"/>
            <a:endParaRPr lang="en-GB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Dr. Alfred Kinsey</a:t>
            </a:r>
          </a:p>
        </p:txBody>
      </p:sp>
    </p:spTree>
    <p:extLst>
      <p:ext uri="{BB962C8B-B14F-4D97-AF65-F5344CB8AC3E}">
        <p14:creationId xmlns:p14="http://schemas.microsoft.com/office/powerpoint/2010/main" val="41223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 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Tie.thmx</Template>
  <TotalTime>11504</TotalTime>
  <Words>337</Words>
  <Application>Microsoft Macintosh PowerPoint</Application>
  <PresentationFormat>On-screen Show (4:3)</PresentationFormat>
  <Paragraphs>83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Black Tie</vt:lpstr>
      <vt:lpstr>An Evening With Fetsoc</vt:lpstr>
      <vt:lpstr>Kink: A History</vt:lpstr>
      <vt:lpstr>Lupanar of Pompeii</vt:lpstr>
      <vt:lpstr>BDSM: A History KAMAsutra</vt:lpstr>
      <vt:lpstr>BDSM: A History Marquis de sade</vt:lpstr>
      <vt:lpstr>BDSM: A History Marquis de sade</vt:lpstr>
      <vt:lpstr>The Victorian Era</vt:lpstr>
      <vt:lpstr>Leather Families</vt:lpstr>
      <vt:lpstr>Dr. Alfred Kinsey</vt:lpstr>
      <vt:lpstr>Modern Kink Scene</vt:lpstr>
      <vt:lpstr>FETSOC: About us</vt:lpstr>
      <vt:lpstr>PowerPoint Presentation</vt:lpstr>
      <vt:lpstr>PowerPoint Presentation</vt:lpstr>
      <vt:lpstr>Dictionary Corner</vt:lpstr>
      <vt:lpstr>Health, Safety &amp; Consent</vt:lpstr>
      <vt:lpstr>PowerPoint Presentation</vt:lpstr>
      <vt:lpstr>Q &amp; A</vt:lpstr>
      <vt:lpstr>PowerPoint Presentation</vt:lpstr>
      <vt:lpstr>Sploshing</vt:lpstr>
      <vt:lpstr>Fooood Fiiiight!!!</vt:lpstr>
      <vt:lpstr>Sploshing: The Perfect Kinky Relationship</vt:lpstr>
      <vt:lpstr>PowerPoint Presentation</vt:lpstr>
      <vt:lpstr>Show &amp; TEll</vt:lpstr>
      <vt:lpstr>PowerPoint Presentation</vt:lpstr>
      <vt:lpstr>PowerPoint Presentation</vt:lpstr>
      <vt:lpstr>PowerPoint Presentation</vt:lpstr>
      <vt:lpstr>Shibari</vt:lpstr>
      <vt:lpstr>Shibari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Coming!</vt:lpstr>
    </vt:vector>
  </TitlesOfParts>
  <Company>Stead Enterprises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Stead</dc:creator>
  <cp:lastModifiedBy>Simon Stead</cp:lastModifiedBy>
  <cp:revision>45</cp:revision>
  <dcterms:created xsi:type="dcterms:W3CDTF">2014-02-25T01:15:39Z</dcterms:created>
  <dcterms:modified xsi:type="dcterms:W3CDTF">2014-03-08T18:18:00Z</dcterms:modified>
</cp:coreProperties>
</file>